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4"/>
    <p:restoredTop sz="96208"/>
  </p:normalViewPr>
  <p:slideViewPr>
    <p:cSldViewPr snapToGrid="0" snapToObjects="1">
      <p:cViewPr>
        <p:scale>
          <a:sx n="225" d="100"/>
          <a:sy n="225" d="100"/>
        </p:scale>
        <p:origin x="1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45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2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96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5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7701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6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2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8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96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47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4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2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7169-89A0-FC45-9F2B-FF6AC43CE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Personal Health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67CA94-1B0A-5241-96E3-D55E7FBC9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Swanson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D539B-81CE-534D-A74B-907CF4282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68" y="3971872"/>
            <a:ext cx="762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34677D-F3EE-DF4A-B91E-351BCCDB8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0" y="520975"/>
            <a:ext cx="950121" cy="950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63B1E-00C3-344F-9671-33FFBCEAC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266" y="4367991"/>
            <a:ext cx="1646302" cy="1646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884204-726B-3045-B81A-7E963BD79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852" y="813664"/>
            <a:ext cx="1124151" cy="1124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A46B1-7B6C-F044-B2C1-D18E2F1BB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425" y="4837403"/>
            <a:ext cx="7620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C1957-C1C6-6F4E-90A5-E34E3B22A6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096" y="356734"/>
            <a:ext cx="816434" cy="816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77019-C2D3-6D48-BA9F-94287EE52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096" y="4178520"/>
            <a:ext cx="588719" cy="588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9DE9F3-AC7D-AA41-8126-BA00B3EF01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0676" y="5294603"/>
            <a:ext cx="1101527" cy="94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83729D-9031-DC4A-B18C-55E65034F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438" y="1471096"/>
            <a:ext cx="682002" cy="68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8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246A-EB86-8243-8B0C-19FDB5F9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Histograms</a:t>
            </a:r>
          </a:p>
        </p:txBody>
      </p:sp>
      <p:pic>
        <p:nvPicPr>
          <p:cNvPr id="4" name="Picture 3" descr="A picture containing photo, white, boat, drawing&#10;&#10;Description automatically generated">
            <a:extLst>
              <a:ext uri="{FF2B5EF4-FFF2-40B4-BE49-F238E27FC236}">
                <a16:creationId xmlns:a16="http://schemas.microsoft.com/office/drawing/2014/main" id="{7511B892-156F-B746-BD85-AE0B785C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98" y="1444913"/>
            <a:ext cx="4110743" cy="1984087"/>
          </a:xfrm>
          <a:prstGeom prst="rect">
            <a:avLst/>
          </a:prstGeom>
        </p:spPr>
      </p:pic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A02C19EE-1844-5140-A07A-503A065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9" y="3747322"/>
            <a:ext cx="4110746" cy="198408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436CEC-0C65-E141-AA0B-15DAA08A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260" y="3747322"/>
            <a:ext cx="4110746" cy="198408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4B67C9-D097-7B43-9659-AA77FD6D6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260" y="1444913"/>
            <a:ext cx="4110743" cy="19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47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46F2-9992-8A41-AB3C-0A68F199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Charts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41CD06-A49C-0B47-830A-6F52D53B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068" y="3790951"/>
            <a:ext cx="4394200" cy="21209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34CF28-7ED6-2F4E-AB89-F5B80405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68" y="1670051"/>
            <a:ext cx="4394200" cy="21209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0E186-6A10-DF48-B45B-330A9892A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8" y="3790952"/>
            <a:ext cx="4394200" cy="21209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1DC9E4-BF17-984C-8B2F-FB3DB831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98" y="1670051"/>
            <a:ext cx="43942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5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C798-60A7-A24A-A7E2-BE01C1F1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Correlate and Analyze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2DB75-2620-7E42-BE48-BCAFE4EF9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zoo and </a:t>
            </a:r>
            <a:r>
              <a:rPr lang="en-US" dirty="0" err="1"/>
              <a:t>rpart</a:t>
            </a:r>
            <a:r>
              <a:rPr lang="en-US" dirty="0"/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119299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75788-5D4D-FD4B-B01C-A1D731D4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 into single Calendar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5861B-DFF5-A84C-B687-586CDA7B0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88478"/>
            <a:ext cx="9448800" cy="475992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766A13C-2D45-D64F-A266-1EDC14581360}"/>
              </a:ext>
            </a:extLst>
          </p:cNvPr>
          <p:cNvSpPr/>
          <p:nvPr/>
        </p:nvSpPr>
        <p:spPr>
          <a:xfrm>
            <a:off x="4156365" y="1484573"/>
            <a:ext cx="471054" cy="179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EB7E21-CE28-6E4D-9026-73D51E4F752A}"/>
              </a:ext>
            </a:extLst>
          </p:cNvPr>
          <p:cNvCxnSpPr/>
          <p:nvPr/>
        </p:nvCxnSpPr>
        <p:spPr>
          <a:xfrm>
            <a:off x="9274002" y="1018095"/>
            <a:ext cx="115095" cy="46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B30500-5274-854F-8E24-60F6A321C173}"/>
              </a:ext>
            </a:extLst>
          </p:cNvPr>
          <p:cNvSpPr txBox="1"/>
          <p:nvPr/>
        </p:nvSpPr>
        <p:spPr>
          <a:xfrm>
            <a:off x="8436877" y="690737"/>
            <a:ext cx="1263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Monaco" pitchFamily="2" charset="77"/>
              </a:rPr>
              <a:t>zoo:rollmean</a:t>
            </a:r>
            <a:r>
              <a:rPr lang="en-US" sz="1000" dirty="0">
                <a:latin typeface="Monaco" pitchFamily="2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43995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EBC6-AEAE-1044-B4CB-2CDFC139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Correlation</a:t>
            </a:r>
          </a:p>
        </p:txBody>
      </p:sp>
      <p:pic>
        <p:nvPicPr>
          <p:cNvPr id="4" name="Picture 3" descr="A picture containing photo, white, sitting, cat&#10;&#10;Description automatically generated">
            <a:extLst>
              <a:ext uri="{FF2B5EF4-FFF2-40B4-BE49-F238E27FC236}">
                <a16:creationId xmlns:a16="http://schemas.microsoft.com/office/drawing/2014/main" id="{E385CC5A-68B8-224F-ABB1-629EB847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7113589" cy="512366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36F54F-209F-A94E-B805-F2AC9A04D58E}"/>
              </a:ext>
            </a:extLst>
          </p:cNvPr>
          <p:cNvSpPr/>
          <p:nvPr/>
        </p:nvSpPr>
        <p:spPr>
          <a:xfrm>
            <a:off x="1263191" y="1920974"/>
            <a:ext cx="867266" cy="369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DFE38E-2573-5B46-9AB5-10120ED1449A}"/>
              </a:ext>
            </a:extLst>
          </p:cNvPr>
          <p:cNvSpPr/>
          <p:nvPr/>
        </p:nvSpPr>
        <p:spPr>
          <a:xfrm>
            <a:off x="5073191" y="4514917"/>
            <a:ext cx="867266" cy="369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2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EBC6-AEAE-1044-B4CB-2CDFC139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 Correlation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2A528110-C0D9-1042-B172-4B3F7307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5" y="1270000"/>
            <a:ext cx="5965979" cy="429708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999982-24AB-8344-8CD9-8CCE4A0DBE37}"/>
              </a:ext>
            </a:extLst>
          </p:cNvPr>
          <p:cNvSpPr/>
          <p:nvPr/>
        </p:nvSpPr>
        <p:spPr>
          <a:xfrm>
            <a:off x="901217" y="1665080"/>
            <a:ext cx="270356" cy="213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799AA06-57AA-2948-BAE1-B6C31DB2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94" y="2331244"/>
            <a:ext cx="3463925" cy="219551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E5CEFC5-BA79-BE44-A0CE-4D36CFFAFA1B}"/>
              </a:ext>
            </a:extLst>
          </p:cNvPr>
          <p:cNvSpPr/>
          <p:nvPr/>
        </p:nvSpPr>
        <p:spPr>
          <a:xfrm>
            <a:off x="6536605" y="3876970"/>
            <a:ext cx="628470" cy="207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0F78C6-89F8-6C4D-9979-645CE044700A}"/>
              </a:ext>
            </a:extLst>
          </p:cNvPr>
          <p:cNvSpPr/>
          <p:nvPr/>
        </p:nvSpPr>
        <p:spPr>
          <a:xfrm>
            <a:off x="4600898" y="4319631"/>
            <a:ext cx="628470" cy="207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5DD360-1C06-F845-8864-F120A1C5273F}"/>
              </a:ext>
            </a:extLst>
          </p:cNvPr>
          <p:cNvSpPr/>
          <p:nvPr/>
        </p:nvSpPr>
        <p:spPr>
          <a:xfrm>
            <a:off x="1835538" y="2327410"/>
            <a:ext cx="344139" cy="207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6A20B3-71B9-F546-BEBC-C9BA612257DC}"/>
              </a:ext>
            </a:extLst>
          </p:cNvPr>
          <p:cNvSpPr/>
          <p:nvPr/>
        </p:nvSpPr>
        <p:spPr>
          <a:xfrm>
            <a:off x="1352507" y="1999364"/>
            <a:ext cx="344139" cy="2071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78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EBC6-AEAE-1044-B4CB-2CDFC139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Correlation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9AC4D1B-CB71-D24F-89E4-93334160E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7289376" cy="525027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C978F3-45F9-7B41-BE34-8D4466F896B0}"/>
              </a:ext>
            </a:extLst>
          </p:cNvPr>
          <p:cNvSpPr/>
          <p:nvPr/>
        </p:nvSpPr>
        <p:spPr>
          <a:xfrm>
            <a:off x="1097539" y="1828208"/>
            <a:ext cx="867266" cy="369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5E5886-E50E-3543-B39E-6CC283A8AD45}"/>
              </a:ext>
            </a:extLst>
          </p:cNvPr>
          <p:cNvSpPr/>
          <p:nvPr/>
        </p:nvSpPr>
        <p:spPr>
          <a:xfrm>
            <a:off x="2038444" y="2439059"/>
            <a:ext cx="867266" cy="369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93B2E-8B37-D14D-8374-AD3552084005}"/>
              </a:ext>
            </a:extLst>
          </p:cNvPr>
          <p:cNvSpPr/>
          <p:nvPr/>
        </p:nvSpPr>
        <p:spPr>
          <a:xfrm>
            <a:off x="4790206" y="4343203"/>
            <a:ext cx="867266" cy="369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5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6A9D-B2E9-5141-8763-8FE822E6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the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34D5B-36B2-7748-9782-BF19C28233BB}"/>
              </a:ext>
            </a:extLst>
          </p:cNvPr>
          <p:cNvSpPr txBox="1"/>
          <p:nvPr/>
        </p:nvSpPr>
        <p:spPr>
          <a:xfrm>
            <a:off x="146977" y="1930400"/>
            <a:ext cx="11408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&gt; formula &lt;-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bed_bpm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~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max_bpm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+ bed + sleep +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active_cal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+ miles + rolling_bed_24</a:t>
            </a:r>
          </a:p>
          <a:p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&gt;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lin_reg_model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lm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(data =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calendar_train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, formula) </a:t>
            </a:r>
          </a:p>
          <a:p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&gt;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desc_tree_model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 &lt;-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rpart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(formula,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calendar_train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&gt; 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coef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(</a:t>
            </a:r>
            <a:r>
              <a:rPr lang="en-US" sz="1200" dirty="0" err="1">
                <a:solidFill>
                  <a:schemeClr val="accent2"/>
                </a:solidFill>
                <a:latin typeface="Monaco" pitchFamily="2" charset="77"/>
              </a:rPr>
              <a:t>lin_reg_model</a:t>
            </a:r>
            <a:r>
              <a:rPr lang="en-US" sz="1200" dirty="0">
                <a:solidFill>
                  <a:schemeClr val="accent2"/>
                </a:solidFill>
                <a:latin typeface="Monaco" pitchFamily="2" charset="77"/>
              </a:rPr>
              <a:t>)</a:t>
            </a:r>
          </a:p>
          <a:p>
            <a:r>
              <a:rPr lang="en-US" sz="1200" dirty="0">
                <a:latin typeface="Monaco" pitchFamily="2" charset="77"/>
              </a:rPr>
              <a:t>   (Intercept)        </a:t>
            </a:r>
            <a:r>
              <a:rPr lang="en-US" sz="1200" dirty="0" err="1">
                <a:latin typeface="Monaco" pitchFamily="2" charset="77"/>
              </a:rPr>
              <a:t>max_bpm</a:t>
            </a:r>
            <a:r>
              <a:rPr lang="en-US" sz="1200" dirty="0">
                <a:latin typeface="Monaco" pitchFamily="2" charset="77"/>
              </a:rPr>
              <a:t>            bed          sleep     </a:t>
            </a:r>
            <a:r>
              <a:rPr lang="en-US" sz="1200" dirty="0" err="1">
                <a:latin typeface="Monaco" pitchFamily="2" charset="77"/>
              </a:rPr>
              <a:t>active_cal</a:t>
            </a:r>
            <a:r>
              <a:rPr lang="en-US" sz="1200" dirty="0">
                <a:latin typeface="Monaco" pitchFamily="2" charset="77"/>
              </a:rPr>
              <a:t>          miles rolling_bed_24 </a:t>
            </a:r>
          </a:p>
          <a:p>
            <a:r>
              <a:rPr lang="en-US" sz="1200" dirty="0">
                <a:latin typeface="Monaco" pitchFamily="2" charset="77"/>
              </a:rPr>
              <a:t> 188.671445426    0.062080412    9.705837409   -8.544298012    0.009507391    0.119297898  -20.795441859</a:t>
            </a:r>
          </a:p>
        </p:txBody>
      </p:sp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98C13151-1D70-D344-8035-5769FAA6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482" y="3289808"/>
            <a:ext cx="2325772" cy="2947781"/>
          </a:xfrm>
          <a:prstGeom prst="rect">
            <a:avLst/>
          </a:prstGeom>
        </p:spPr>
      </p:pic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B3169C3A-24CD-7548-BC6E-CE24CF4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196" y="3289809"/>
            <a:ext cx="2325772" cy="2947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357-A6A3-364B-BA6E-C2C939FFD6B1}"/>
              </a:ext>
            </a:extLst>
          </p:cNvPr>
          <p:cNvSpPr txBox="1"/>
          <p:nvPr/>
        </p:nvSpPr>
        <p:spPr>
          <a:xfrm>
            <a:off x="1761794" y="5925234"/>
            <a:ext cx="24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linear regression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959D5-20D3-C144-9962-1731151D5D19}"/>
              </a:ext>
            </a:extLst>
          </p:cNvPr>
          <p:cNvSpPr txBox="1"/>
          <p:nvPr/>
        </p:nvSpPr>
        <p:spPr>
          <a:xfrm>
            <a:off x="5851302" y="5910646"/>
            <a:ext cx="24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decision tree model</a:t>
            </a:r>
          </a:p>
        </p:txBody>
      </p:sp>
    </p:spTree>
    <p:extLst>
      <p:ext uri="{BB962C8B-B14F-4D97-AF65-F5344CB8AC3E}">
        <p14:creationId xmlns:p14="http://schemas.microsoft.com/office/powerpoint/2010/main" val="57004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9146637-B204-1C47-A47C-C6DEE7301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774700"/>
            <a:ext cx="9525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0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3BA3-F312-A449-BDDA-16B17E50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DE3B8-BA97-5245-95F9-72A09DCDC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factors influence sleeping heart rate?</a:t>
            </a:r>
          </a:p>
        </p:txBody>
      </p:sp>
      <p:pic>
        <p:nvPicPr>
          <p:cNvPr id="4" name="Picture 3" descr="A close up of a screen of a cell phone&#10;&#10;Description automatically generated">
            <a:extLst>
              <a:ext uri="{FF2B5EF4-FFF2-40B4-BE49-F238E27FC236}">
                <a16:creationId xmlns:a16="http://schemas.microsoft.com/office/drawing/2014/main" id="{3C25E67D-B990-904C-92EE-3D3155923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01" b="41516"/>
          <a:stretch/>
        </p:blipFill>
        <p:spPr>
          <a:xfrm>
            <a:off x="5842000" y="435611"/>
            <a:ext cx="3094566" cy="299338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8ADDB6-DDA1-6D4C-9B97-5C91BB5201A2}"/>
              </a:ext>
            </a:extLst>
          </p:cNvPr>
          <p:cNvCxnSpPr>
            <a:cxnSpLocks/>
          </p:cNvCxnSpPr>
          <p:nvPr/>
        </p:nvCxnSpPr>
        <p:spPr>
          <a:xfrm flipH="1" flipV="1">
            <a:off x="6715760" y="3107344"/>
            <a:ext cx="975360" cy="106680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8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051-839B-014B-BDC8-920E2EF1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Available Data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(Collected from my iPhone and Apple Watch)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F34E-BA97-9D4F-850C-FCD15E72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Sleep Analysis (minutes in bed, asleep)</a:t>
            </a:r>
          </a:p>
          <a:p>
            <a:r>
              <a:rPr lang="en-US" dirty="0"/>
              <a:t>Heart Rate</a:t>
            </a:r>
          </a:p>
          <a:p>
            <a:r>
              <a:rPr lang="en-US" dirty="0"/>
              <a:t>Active Calories</a:t>
            </a:r>
          </a:p>
          <a:p>
            <a:r>
              <a:rPr lang="en-US" dirty="0"/>
              <a:t>Resting Calories</a:t>
            </a:r>
          </a:p>
          <a:p>
            <a:r>
              <a:rPr lang="en-US" dirty="0"/>
              <a:t>Cycling Distance</a:t>
            </a:r>
          </a:p>
          <a:p>
            <a:r>
              <a:rPr lang="en-US" dirty="0"/>
              <a:t>Distance</a:t>
            </a:r>
          </a:p>
          <a:p>
            <a:r>
              <a:rPr lang="en-US" dirty="0"/>
              <a:t>Steps</a:t>
            </a:r>
          </a:p>
          <a:p>
            <a:r>
              <a:rPr lang="en-US" dirty="0"/>
              <a:t>Flights of Stairs Climbed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3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C798-60A7-A24A-A7E2-BE01C1F1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Clean Up and Manipulate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2DB75-2620-7E42-BE48-BCAFE4EF9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lubridate</a:t>
            </a:r>
            <a:r>
              <a:rPr lang="en-US" dirty="0"/>
              <a:t>, </a:t>
            </a:r>
            <a:r>
              <a:rPr lang="en-US" dirty="0" err="1"/>
              <a:t>matrixStats</a:t>
            </a:r>
            <a:r>
              <a:rPr lang="en-US" dirty="0"/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50447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6680F2-8042-E544-AA4F-08C560EF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781" y="987990"/>
            <a:ext cx="3072118" cy="2140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B10A4-AC72-7B46-B17E-4D0B3ABEF201}"/>
              </a:ext>
            </a:extLst>
          </p:cNvPr>
          <p:cNvSpPr txBox="1"/>
          <p:nvPr/>
        </p:nvSpPr>
        <p:spPr>
          <a:xfrm>
            <a:off x="1318240" y="3128463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Raw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7801BB-6CC5-AD47-A545-1C8C2F8C345D}"/>
              </a:ext>
            </a:extLst>
          </p:cNvPr>
          <p:cNvGrpSpPr/>
          <p:nvPr/>
        </p:nvGrpSpPr>
        <p:grpSpPr>
          <a:xfrm>
            <a:off x="4728519" y="1031940"/>
            <a:ext cx="2763530" cy="2358720"/>
            <a:chOff x="3798171" y="3982113"/>
            <a:chExt cx="2841525" cy="242529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4DC2C0-E6A7-8149-9A4F-D134EB0088F3}"/>
                </a:ext>
              </a:extLst>
            </p:cNvPr>
            <p:cNvGrpSpPr/>
            <p:nvPr/>
          </p:nvGrpSpPr>
          <p:grpSpPr>
            <a:xfrm>
              <a:off x="3798171" y="3982113"/>
              <a:ext cx="2067502" cy="2425290"/>
              <a:chOff x="4719378" y="2824480"/>
              <a:chExt cx="1908752" cy="2239068"/>
            </a:xfrm>
          </p:grpSpPr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C13DD98-34AA-6D47-A5D2-4EF0D9E03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9378" y="2824480"/>
                <a:ext cx="1908752" cy="197612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45B1CE-1AD0-0D45-8B8C-5670E72514F1}"/>
                  </a:ext>
                </a:extLst>
              </p:cNvPr>
              <p:cNvSpPr txBox="1"/>
              <p:nvPr/>
            </p:nvSpPr>
            <p:spPr>
              <a:xfrm>
                <a:off x="4810154" y="4800600"/>
                <a:ext cx="1727200" cy="262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Grouped by datetime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D53EA9-B105-0B43-9554-CCA4502EA0BC}"/>
                </a:ext>
              </a:extLst>
            </p:cNvPr>
            <p:cNvCxnSpPr/>
            <p:nvPr/>
          </p:nvCxnSpPr>
          <p:spPr>
            <a:xfrm>
              <a:off x="5964194" y="4234249"/>
              <a:ext cx="0" cy="1013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938431-14BB-FD49-B0C9-DCC42781D50A}"/>
                </a:ext>
              </a:extLst>
            </p:cNvPr>
            <p:cNvSpPr txBox="1"/>
            <p:nvPr/>
          </p:nvSpPr>
          <p:spPr>
            <a:xfrm>
              <a:off x="6046572" y="4415480"/>
              <a:ext cx="593124" cy="403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Filled Down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F80EDD-9549-FF4C-85A1-E6D619CE6984}"/>
              </a:ext>
            </a:extLst>
          </p:cNvPr>
          <p:cNvCxnSpPr>
            <a:cxnSpLocks/>
          </p:cNvCxnSpPr>
          <p:nvPr/>
        </p:nvCxnSpPr>
        <p:spPr>
          <a:xfrm>
            <a:off x="3717899" y="1353749"/>
            <a:ext cx="1249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F43679-D04C-194B-BC9C-DEE02810149A}"/>
              </a:ext>
            </a:extLst>
          </p:cNvPr>
          <p:cNvCxnSpPr>
            <a:cxnSpLocks/>
          </p:cNvCxnSpPr>
          <p:nvPr/>
        </p:nvCxnSpPr>
        <p:spPr>
          <a:xfrm>
            <a:off x="3717899" y="1563575"/>
            <a:ext cx="1249515" cy="856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24064C6-3768-C54A-A091-C7BA07AD6CCC}"/>
              </a:ext>
            </a:extLst>
          </p:cNvPr>
          <p:cNvSpPr/>
          <p:nvPr/>
        </p:nvSpPr>
        <p:spPr>
          <a:xfrm>
            <a:off x="3717899" y="2380733"/>
            <a:ext cx="161937" cy="7329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545871-91D1-BB42-AE6A-3D132935AFDA}"/>
              </a:ext>
            </a:extLst>
          </p:cNvPr>
          <p:cNvSpPr txBox="1"/>
          <p:nvPr/>
        </p:nvSpPr>
        <p:spPr>
          <a:xfrm>
            <a:off x="3879836" y="2624086"/>
            <a:ext cx="738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Averaged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70C479-107B-7B43-A5FC-B993C6D83663}"/>
              </a:ext>
            </a:extLst>
          </p:cNvPr>
          <p:cNvSpPr txBox="1"/>
          <p:nvPr/>
        </p:nvSpPr>
        <p:spPr>
          <a:xfrm>
            <a:off x="3680920" y="987990"/>
            <a:ext cx="1047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Joined to full minute table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44E6F9-461C-BC4F-98A0-93ACF24ACAB8}"/>
              </a:ext>
            </a:extLst>
          </p:cNvPr>
          <p:cNvSpPr txBox="1"/>
          <p:nvPr/>
        </p:nvSpPr>
        <p:spPr>
          <a:xfrm>
            <a:off x="6758282" y="980407"/>
            <a:ext cx="2010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*Any Data Points fulfilling over 10 minutes are invalidated (NA)</a:t>
            </a:r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32E19-665D-F84D-84C3-0BD0161D1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627" y="2484691"/>
            <a:ext cx="1512871" cy="19945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87718B-5007-5742-BBDD-E833F317C296}"/>
              </a:ext>
            </a:extLst>
          </p:cNvPr>
          <p:cNvCxnSpPr/>
          <p:nvPr/>
        </p:nvCxnSpPr>
        <p:spPr>
          <a:xfrm>
            <a:off x="5214549" y="2516079"/>
            <a:ext cx="5111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1EAEA35-3C99-0C4A-AB8B-69C702D3128A}"/>
              </a:ext>
            </a:extLst>
          </p:cNvPr>
          <p:cNvCxnSpPr>
            <a:cxnSpLocks/>
          </p:cNvCxnSpPr>
          <p:nvPr/>
        </p:nvCxnSpPr>
        <p:spPr>
          <a:xfrm>
            <a:off x="5799436" y="2498406"/>
            <a:ext cx="1606378" cy="24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EEDF4B0-02DA-9540-800F-75F729FF140D}"/>
              </a:ext>
            </a:extLst>
          </p:cNvPr>
          <p:cNvSpPr txBox="1"/>
          <p:nvPr/>
        </p:nvSpPr>
        <p:spPr>
          <a:xfrm>
            <a:off x="7050312" y="4479272"/>
            <a:ext cx="1819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Grouped by date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EEFB59-A90E-F647-A417-20D7E26B9DF7}"/>
              </a:ext>
            </a:extLst>
          </p:cNvPr>
          <p:cNvSpPr txBox="1"/>
          <p:nvPr/>
        </p:nvSpPr>
        <p:spPr>
          <a:xfrm>
            <a:off x="8869811" y="2498406"/>
            <a:ext cx="915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Min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116A5B-A429-CC4D-9F1B-FE38A792771F}"/>
              </a:ext>
            </a:extLst>
          </p:cNvPr>
          <p:cNvCxnSpPr>
            <a:cxnSpLocks/>
          </p:cNvCxnSpPr>
          <p:nvPr/>
        </p:nvCxnSpPr>
        <p:spPr>
          <a:xfrm>
            <a:off x="5799436" y="2709667"/>
            <a:ext cx="3587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E1CBD-EE57-6642-8F27-5E87420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09" y="3643120"/>
            <a:ext cx="1466263" cy="21037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AE2DE82-B22C-E240-9910-85B72AD1B70D}"/>
              </a:ext>
            </a:extLst>
          </p:cNvPr>
          <p:cNvSpPr txBox="1"/>
          <p:nvPr/>
        </p:nvSpPr>
        <p:spPr>
          <a:xfrm>
            <a:off x="711090" y="5739584"/>
            <a:ext cx="1819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Grouped by time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052481-7EBB-3343-A42F-C7C7532A635B}"/>
              </a:ext>
            </a:extLst>
          </p:cNvPr>
          <p:cNvCxnSpPr>
            <a:cxnSpLocks/>
          </p:cNvCxnSpPr>
          <p:nvPr/>
        </p:nvCxnSpPr>
        <p:spPr>
          <a:xfrm flipH="1">
            <a:off x="1796327" y="2747196"/>
            <a:ext cx="3937569" cy="1120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2F5E83-3B54-DE49-BF9B-393FEF67A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942" y="3439300"/>
            <a:ext cx="1466263" cy="136413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6F56247-954B-404A-8905-FDE401D049D8}"/>
              </a:ext>
            </a:extLst>
          </p:cNvPr>
          <p:cNvCxnSpPr>
            <a:cxnSpLocks/>
          </p:cNvCxnSpPr>
          <p:nvPr/>
        </p:nvCxnSpPr>
        <p:spPr>
          <a:xfrm>
            <a:off x="8042441" y="3175106"/>
            <a:ext cx="1545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E5E260-243A-604E-8818-C98D37B31CD4}"/>
              </a:ext>
            </a:extLst>
          </p:cNvPr>
          <p:cNvCxnSpPr>
            <a:cxnSpLocks/>
          </p:cNvCxnSpPr>
          <p:nvPr/>
        </p:nvCxnSpPr>
        <p:spPr>
          <a:xfrm flipH="1">
            <a:off x="6211983" y="3175106"/>
            <a:ext cx="1748078" cy="53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D40AD4-2EE0-2849-96DF-E120ED15F1FF}"/>
              </a:ext>
            </a:extLst>
          </p:cNvPr>
          <p:cNvSpPr txBox="1"/>
          <p:nvPr/>
        </p:nvSpPr>
        <p:spPr>
          <a:xfrm>
            <a:off x="5302233" y="4756271"/>
            <a:ext cx="18194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Grouped by weekday</a:t>
            </a:r>
          </a:p>
        </p:txBody>
      </p:sp>
      <p:pic>
        <p:nvPicPr>
          <p:cNvPr id="53" name="Picture 5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93093A-E674-C547-B64C-8D79EC63A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838" y="5340854"/>
            <a:ext cx="4384616" cy="94188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EE708E0-FB7E-6F48-A95C-FF93E8EA9E87}"/>
              </a:ext>
            </a:extLst>
          </p:cNvPr>
          <p:cNvSpPr txBox="1"/>
          <p:nvPr/>
        </p:nvSpPr>
        <p:spPr>
          <a:xfrm>
            <a:off x="3627539" y="6277001"/>
            <a:ext cx="2393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Grouped by weekday and time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33FB0A-03A4-194B-AB92-7CA3CE33C3A6}"/>
              </a:ext>
            </a:extLst>
          </p:cNvPr>
          <p:cNvCxnSpPr>
            <a:cxnSpLocks/>
          </p:cNvCxnSpPr>
          <p:nvPr/>
        </p:nvCxnSpPr>
        <p:spPr>
          <a:xfrm>
            <a:off x="5811791" y="3068017"/>
            <a:ext cx="3587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3D3541D-77C8-C54B-8283-4FF8D18B1EC6}"/>
              </a:ext>
            </a:extLst>
          </p:cNvPr>
          <p:cNvCxnSpPr>
            <a:cxnSpLocks/>
          </p:cNvCxnSpPr>
          <p:nvPr/>
        </p:nvCxnSpPr>
        <p:spPr>
          <a:xfrm>
            <a:off x="5616401" y="3063890"/>
            <a:ext cx="1545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310D70B-200A-3443-852A-1CE8F36B4A70}"/>
              </a:ext>
            </a:extLst>
          </p:cNvPr>
          <p:cNvCxnSpPr>
            <a:cxnSpLocks/>
          </p:cNvCxnSpPr>
          <p:nvPr/>
        </p:nvCxnSpPr>
        <p:spPr>
          <a:xfrm flipH="1">
            <a:off x="5074508" y="3113661"/>
            <a:ext cx="541893" cy="222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05E9379-6789-1944-8959-EE5949940FDB}"/>
              </a:ext>
            </a:extLst>
          </p:cNvPr>
          <p:cNvCxnSpPr>
            <a:cxnSpLocks/>
          </p:cNvCxnSpPr>
          <p:nvPr/>
        </p:nvCxnSpPr>
        <p:spPr>
          <a:xfrm flipH="1">
            <a:off x="3204519" y="3113661"/>
            <a:ext cx="2774272" cy="222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80F17DF-9267-9A41-9254-7770AB7C6116}"/>
              </a:ext>
            </a:extLst>
          </p:cNvPr>
          <p:cNvSpPr txBox="1"/>
          <p:nvPr/>
        </p:nvSpPr>
        <p:spPr>
          <a:xfrm>
            <a:off x="2625790" y="3847105"/>
            <a:ext cx="2311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Monaco" pitchFamily="2" charset="77"/>
              </a:rPr>
              <a:t>pivot_wider</a:t>
            </a:r>
            <a:r>
              <a:rPr lang="en-US" sz="800" dirty="0">
                <a:latin typeface="Monaco" pitchFamily="2" charset="77"/>
              </a:rPr>
              <a:t>(</a:t>
            </a:r>
            <a:r>
              <a:rPr lang="en-US" sz="800" dirty="0" err="1">
                <a:latin typeface="Monaco" pitchFamily="2" charset="77"/>
              </a:rPr>
              <a:t>names_from</a:t>
            </a:r>
            <a:r>
              <a:rPr lang="en-US" sz="800" dirty="0">
                <a:latin typeface="Monaco" pitchFamily="2" charset="77"/>
              </a:rPr>
              <a:t> = weekday, </a:t>
            </a:r>
            <a:r>
              <a:rPr lang="en-US" sz="800" dirty="0" err="1">
                <a:latin typeface="Monaco" pitchFamily="2" charset="77"/>
              </a:rPr>
              <a:t>values_from</a:t>
            </a:r>
            <a:r>
              <a:rPr lang="en-US" sz="800" dirty="0">
                <a:latin typeface="Monaco" pitchFamily="2" charset="77"/>
              </a:rPr>
              <a:t> = bpm)</a:t>
            </a:r>
          </a:p>
        </p:txBody>
      </p:sp>
    </p:spTree>
    <p:extLst>
      <p:ext uri="{BB962C8B-B14F-4D97-AF65-F5344CB8AC3E}">
        <p14:creationId xmlns:p14="http://schemas.microsoft.com/office/powerpoint/2010/main" val="334814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8397D2-715A-DF4B-80A6-2BBEF1A9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9" y="1342770"/>
            <a:ext cx="2955270" cy="1727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F0DFA-C4B1-DC4E-A858-F27CD7FA60BA}"/>
              </a:ext>
            </a:extLst>
          </p:cNvPr>
          <p:cNvSpPr txBox="1"/>
          <p:nvPr/>
        </p:nvSpPr>
        <p:spPr>
          <a:xfrm>
            <a:off x="1003324" y="3070466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Raw Data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B5CEE-A7CA-2546-ADB5-726C59ED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694" y="2286324"/>
            <a:ext cx="1501861" cy="162547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317E5E-E9EC-AA49-BFF1-AF189A161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694" y="304662"/>
            <a:ext cx="1501862" cy="16254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F46D59-78F1-0D42-9C7F-16BEA39AB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691" y="1444993"/>
            <a:ext cx="1632189" cy="16254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3B8061-BD5E-274A-9AB6-1CB5879782F0}"/>
              </a:ext>
            </a:extLst>
          </p:cNvPr>
          <p:cNvCxnSpPr/>
          <p:nvPr/>
        </p:nvCxnSpPr>
        <p:spPr>
          <a:xfrm flipV="1">
            <a:off x="2067694" y="1021490"/>
            <a:ext cx="1713470" cy="42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2BDEC4-ABF5-4E41-ADC1-6E7D779150CD}"/>
              </a:ext>
            </a:extLst>
          </p:cNvPr>
          <p:cNvCxnSpPr>
            <a:cxnSpLocks/>
          </p:cNvCxnSpPr>
          <p:nvPr/>
        </p:nvCxnSpPr>
        <p:spPr>
          <a:xfrm>
            <a:off x="1252148" y="1565753"/>
            <a:ext cx="2529016" cy="116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257927-E114-F94E-9794-B688DAD4DC9F}"/>
              </a:ext>
            </a:extLst>
          </p:cNvPr>
          <p:cNvCxnSpPr>
            <a:cxnSpLocks/>
          </p:cNvCxnSpPr>
          <p:nvPr/>
        </p:nvCxnSpPr>
        <p:spPr>
          <a:xfrm>
            <a:off x="5426555" y="524202"/>
            <a:ext cx="743582" cy="1589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EEB0AF-2887-604D-8C8D-51AEE9A307A8}"/>
              </a:ext>
            </a:extLst>
          </p:cNvPr>
          <p:cNvCxnSpPr>
            <a:cxnSpLocks/>
          </p:cNvCxnSpPr>
          <p:nvPr/>
        </p:nvCxnSpPr>
        <p:spPr>
          <a:xfrm>
            <a:off x="5426555" y="2675749"/>
            <a:ext cx="685917" cy="3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924C12-FA85-EC4A-B1BD-EDDB58B5A350}"/>
              </a:ext>
            </a:extLst>
          </p:cNvPr>
          <p:cNvCxnSpPr>
            <a:cxnSpLocks/>
          </p:cNvCxnSpPr>
          <p:nvPr/>
        </p:nvCxnSpPr>
        <p:spPr>
          <a:xfrm>
            <a:off x="7683582" y="2131756"/>
            <a:ext cx="0" cy="529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4232A1C-64B2-7849-9FAC-2EB5155CBB2F}"/>
              </a:ext>
            </a:extLst>
          </p:cNvPr>
          <p:cNvSpPr txBox="1"/>
          <p:nvPr/>
        </p:nvSpPr>
        <p:spPr>
          <a:xfrm>
            <a:off x="7728285" y="1796064"/>
            <a:ext cx="576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Filled Down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2B806-D8A5-384A-9816-906CB57F0940}"/>
              </a:ext>
            </a:extLst>
          </p:cNvPr>
          <p:cNvSpPr txBox="1"/>
          <p:nvPr/>
        </p:nvSpPr>
        <p:spPr>
          <a:xfrm>
            <a:off x="5923002" y="3099059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Datetime is in bed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83DF91-3C11-0448-BA47-071A0EF63085}"/>
              </a:ext>
            </a:extLst>
          </p:cNvPr>
          <p:cNvSpPr txBox="1"/>
          <p:nvPr/>
        </p:nvSpPr>
        <p:spPr>
          <a:xfrm>
            <a:off x="3781164" y="1964625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End Times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3EA09-577C-1142-9952-51066C12C3FE}"/>
              </a:ext>
            </a:extLst>
          </p:cNvPr>
          <p:cNvSpPr txBox="1"/>
          <p:nvPr/>
        </p:nvSpPr>
        <p:spPr>
          <a:xfrm>
            <a:off x="3933564" y="4070093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Start Times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5085CC-CAD3-884C-BABB-D46480F2F974}"/>
              </a:ext>
            </a:extLst>
          </p:cNvPr>
          <p:cNvGrpSpPr/>
          <p:nvPr/>
        </p:nvGrpSpPr>
        <p:grpSpPr>
          <a:xfrm>
            <a:off x="7886291" y="2476411"/>
            <a:ext cx="1821488" cy="2185416"/>
            <a:chOff x="4328008" y="2824480"/>
            <a:chExt cx="2209346" cy="2506581"/>
          </a:xfrm>
        </p:grpSpPr>
        <p:pic>
          <p:nvPicPr>
            <p:cNvPr id="34" name="Picture 3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3C8B828-0B06-3D42-9330-074C792A0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8305" y="2824480"/>
              <a:ext cx="1908752" cy="19761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AFF0CB-BD55-6A40-AA19-4F69B1032363}"/>
                </a:ext>
              </a:extLst>
            </p:cNvPr>
            <p:cNvSpPr txBox="1"/>
            <p:nvPr/>
          </p:nvSpPr>
          <p:spPr>
            <a:xfrm>
              <a:off x="4328008" y="4800600"/>
              <a:ext cx="2209346" cy="530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Heart Rate Grouped by datetime</a:t>
              </a:r>
            </a:p>
          </p:txBody>
        </p:sp>
      </p:grp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99CD4E-FAB9-CB4F-A4DD-1946DD5A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286" y="4070093"/>
            <a:ext cx="1589904" cy="1809851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945E3A-50DD-0747-9334-B34961CC61C7}"/>
              </a:ext>
            </a:extLst>
          </p:cNvPr>
          <p:cNvCxnSpPr/>
          <p:nvPr/>
        </p:nvCxnSpPr>
        <p:spPr>
          <a:xfrm>
            <a:off x="6679519" y="3429000"/>
            <a:ext cx="0" cy="48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B0054-95E1-9848-B954-3C4B5976F61C}"/>
              </a:ext>
            </a:extLst>
          </p:cNvPr>
          <p:cNvCxnSpPr/>
          <p:nvPr/>
        </p:nvCxnSpPr>
        <p:spPr>
          <a:xfrm flipH="1">
            <a:off x="7405816" y="3797643"/>
            <a:ext cx="403654" cy="41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DDD509-4736-BC45-B075-463AA665FD01}"/>
              </a:ext>
            </a:extLst>
          </p:cNvPr>
          <p:cNvSpPr txBox="1"/>
          <p:nvPr/>
        </p:nvSpPr>
        <p:spPr>
          <a:xfrm>
            <a:off x="6177561" y="3524951"/>
            <a:ext cx="1899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Inner Join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D00DB9-33A4-0B42-9D75-58A45F282068}"/>
              </a:ext>
            </a:extLst>
          </p:cNvPr>
          <p:cNvSpPr txBox="1"/>
          <p:nvPr/>
        </p:nvSpPr>
        <p:spPr>
          <a:xfrm>
            <a:off x="5660764" y="5913472"/>
            <a:ext cx="1821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Bed Heart Rate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0643018-5ED4-C745-844C-205B2FA9F9EB}"/>
              </a:ext>
            </a:extLst>
          </p:cNvPr>
          <p:cNvCxnSpPr/>
          <p:nvPr/>
        </p:nvCxnSpPr>
        <p:spPr>
          <a:xfrm flipH="1">
            <a:off x="4135395" y="5280454"/>
            <a:ext cx="1194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709C449-74CE-1C45-BE63-27B48032310A}"/>
              </a:ext>
            </a:extLst>
          </p:cNvPr>
          <p:cNvSpPr txBox="1"/>
          <p:nvPr/>
        </p:nvSpPr>
        <p:spPr>
          <a:xfrm>
            <a:off x="2067694" y="4861360"/>
            <a:ext cx="19540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Bed Heart Rate Grouped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Datetime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Weekday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4360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C798-60A7-A24A-A7E2-BE01C1F1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Visualize and Understand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2DB75-2620-7E42-BE48-BCAFE4EF9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ggplot</a:t>
            </a:r>
            <a:r>
              <a:rPr lang="en-US" dirty="0"/>
              <a:t> and </a:t>
            </a:r>
            <a:r>
              <a:rPr lang="en-US" dirty="0" err="1"/>
              <a:t>googleVis</a:t>
            </a:r>
            <a:r>
              <a:rPr lang="en-US" dirty="0"/>
              <a:t> libraries</a:t>
            </a:r>
          </a:p>
        </p:txBody>
      </p:sp>
    </p:spTree>
    <p:extLst>
      <p:ext uri="{BB962C8B-B14F-4D97-AF65-F5344CB8AC3E}">
        <p14:creationId xmlns:p14="http://schemas.microsoft.com/office/powerpoint/2010/main" val="286392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A473-4ED0-554C-B5A3-2A397838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Plots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(</a:t>
            </a:r>
            <a:r>
              <a:rPr lang="en-US" sz="2000" dirty="0" err="1">
                <a:solidFill>
                  <a:schemeClr val="accent2"/>
                </a:solidFill>
              </a:rPr>
              <a:t>googleVis</a:t>
            </a:r>
            <a:r>
              <a:rPr lang="en-US" sz="2000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AA690A9-5887-3B45-ACFA-B3E1E455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56" y="4123824"/>
            <a:ext cx="5358424" cy="2627732"/>
          </a:xfrm>
          <a:prstGeom prst="rect">
            <a:avLst/>
          </a:prstGeom>
        </p:spPr>
      </p:pic>
      <p:pic>
        <p:nvPicPr>
          <p:cNvPr id="10" name="Picture 9" descr="A close up of a building&#10;&#10;Description automatically generated">
            <a:extLst>
              <a:ext uri="{FF2B5EF4-FFF2-40B4-BE49-F238E27FC236}">
                <a16:creationId xmlns:a16="http://schemas.microsoft.com/office/drawing/2014/main" id="{3A9DE85D-7369-B34A-879C-9EBF1146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43" y="1831253"/>
            <a:ext cx="4558125" cy="2292571"/>
          </a:xfrm>
          <a:prstGeom prst="rect">
            <a:avLst/>
          </a:prstGeom>
        </p:spPr>
      </p:pic>
      <p:pic>
        <p:nvPicPr>
          <p:cNvPr id="12" name="Picture 11" descr="A large white building&#10;&#10;Description automatically generated">
            <a:extLst>
              <a:ext uri="{FF2B5EF4-FFF2-40B4-BE49-F238E27FC236}">
                <a16:creationId xmlns:a16="http://schemas.microsoft.com/office/drawing/2014/main" id="{29761BBB-6757-E942-932F-DCD81484D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968" y="431110"/>
            <a:ext cx="4618479" cy="36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0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13C3-5B59-6842-ACA5-88467900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  <a:br>
              <a:rPr lang="en-US" dirty="0"/>
            </a:br>
            <a:r>
              <a:rPr lang="en-US" sz="2000" dirty="0">
                <a:solidFill>
                  <a:schemeClr val="accent2"/>
                </a:solidFill>
              </a:rPr>
              <a:t>(</a:t>
            </a:r>
            <a:r>
              <a:rPr lang="en-US" sz="2000" dirty="0" err="1">
                <a:solidFill>
                  <a:schemeClr val="accent2"/>
                </a:solidFill>
              </a:rPr>
              <a:t>googleVis</a:t>
            </a:r>
            <a:r>
              <a:rPr lang="en-US" sz="2000" dirty="0">
                <a:solidFill>
                  <a:schemeClr val="accent2"/>
                </a:solidFill>
              </a:rPr>
              <a:t>)</a:t>
            </a:r>
            <a:endParaRPr lang="en-US" sz="2000" dirty="0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476B3DA-0637-BF47-B0EF-C2DE7B94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7" y="2863274"/>
            <a:ext cx="6807221" cy="3500338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40B155B-FF62-4344-A950-4A5BABB5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13" y="1052948"/>
            <a:ext cx="6211834" cy="31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13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{6FEFF457-CCCA-CF43-9896-D9B8194E2D1F}tf10001060</Template>
  <TotalTime>169</TotalTime>
  <Words>319</Words>
  <Application>Microsoft Macintosh PowerPoint</Application>
  <PresentationFormat>Widescreen</PresentationFormat>
  <Paragraphs>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Monaco</vt:lpstr>
      <vt:lpstr>Trebuchet MS</vt:lpstr>
      <vt:lpstr>Wingdings 3</vt:lpstr>
      <vt:lpstr>Facet</vt:lpstr>
      <vt:lpstr>Analyzing Personal Health Data</vt:lpstr>
      <vt:lpstr>The Question:</vt:lpstr>
      <vt:lpstr>Available Data (Collected from my iPhone and Apple Watch)</vt:lpstr>
      <vt:lpstr>Step 1: Clean Up and Manipulate</vt:lpstr>
      <vt:lpstr>PowerPoint Presentation</vt:lpstr>
      <vt:lpstr>PowerPoint Presentation</vt:lpstr>
      <vt:lpstr>Step 2: Visualize and Understand</vt:lpstr>
      <vt:lpstr>Year Plots (googleVis)</vt:lpstr>
      <vt:lpstr>Line Plots (googleVis)</vt:lpstr>
      <vt:lpstr>Distribution Histograms</vt:lpstr>
      <vt:lpstr>Weekday Charts</vt:lpstr>
      <vt:lpstr>Step 3: Correlate and Analyze</vt:lpstr>
      <vt:lpstr>Unify into single Calendar</vt:lpstr>
      <vt:lpstr>Heart Correlation</vt:lpstr>
      <vt:lpstr>Sleep Correlation</vt:lpstr>
      <vt:lpstr>Activity Correlation</vt:lpstr>
      <vt:lpstr>Build the models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Personal Health Data</dc:title>
  <dc:creator>Swanson, Robert</dc:creator>
  <cp:lastModifiedBy>Swanson, Robert</cp:lastModifiedBy>
  <cp:revision>79</cp:revision>
  <dcterms:created xsi:type="dcterms:W3CDTF">2020-05-18T09:21:12Z</dcterms:created>
  <dcterms:modified xsi:type="dcterms:W3CDTF">2020-05-18T12:10:37Z</dcterms:modified>
</cp:coreProperties>
</file>